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2"/>
  </p:notesMasterIdLst>
  <p:handoutMasterIdLst>
    <p:handoutMasterId r:id="rId13"/>
  </p:handoutMasterIdLst>
  <p:sldIdLst>
    <p:sldId id="378" r:id="rId2"/>
    <p:sldId id="380" r:id="rId3"/>
    <p:sldId id="420" r:id="rId4"/>
    <p:sldId id="518" r:id="rId5"/>
    <p:sldId id="520" r:id="rId6"/>
    <p:sldId id="521" r:id="rId7"/>
    <p:sldId id="522" r:id="rId8"/>
    <p:sldId id="523" r:id="rId9"/>
    <p:sldId id="524" r:id="rId10"/>
    <p:sldId id="525" r:id="rId11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518"/>
            <p14:sldId id="520"/>
            <p14:sldId id="521"/>
            <p14:sldId id="522"/>
            <p14:sldId id="523"/>
            <p14:sldId id="524"/>
            <p14:sldId id="52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087" autoAdjust="0"/>
  </p:normalViewPr>
  <p:slideViewPr>
    <p:cSldViewPr snapToGrid="0" snapToObjects="1">
      <p:cViewPr varScale="1">
        <p:scale>
          <a:sx n="70" d="100"/>
          <a:sy n="70" d="100"/>
        </p:scale>
        <p:origin x="384" y="32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2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654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832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607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52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284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570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788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r>
              <a:rPr lang="en-US" dirty="0"/>
              <a:t/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r>
              <a:rPr lang="en-US" dirty="0"/>
              <a:t/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dirty="0"/>
              <a:t>DC-DC Converter for PV Module</a:t>
            </a:r>
            <a:br>
              <a:rPr lang="en-US" dirty="0"/>
            </a:br>
            <a:r>
              <a:rPr lang="en-US" dirty="0"/>
              <a:t>Integration</a:t>
            </a:r>
            <a:endParaRPr lang="da-DK" dirty="0">
              <a:solidFill>
                <a:srgbClr val="FF0000"/>
              </a:solidFill>
            </a:endParaRPr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>
                <a:solidFill>
                  <a:schemeClr val="accent1"/>
                </a:solidFill>
              </a:rPr>
              <a:t>Group 760</a:t>
            </a:r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16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7751807" y="1959612"/>
            <a:ext cx="636373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Different sources</a:t>
            </a:r>
          </a:p>
          <a:p>
            <a:endParaRPr lang="de-DE" sz="2000" b="1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Interface PCB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Graphical User Interface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Pedal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r>
              <a:rPr lang="de-DE" sz="2000" b="1" spc="300" dirty="0" smtClean="0"/>
              <a:t>Reference Handler</a:t>
            </a:r>
            <a:endParaRPr lang="de-DE" sz="2000" b="1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4" y="1364968"/>
            <a:ext cx="7163168" cy="549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59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>
          <a:xfrm>
            <a:off x="814647" y="1629295"/>
            <a:ext cx="4227254" cy="500426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INTRODUCTION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CONVERTER DESIGN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MPPT ALGORITHM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TESTS RESULTS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DISCUSSION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CONCLUSION</a:t>
            </a:r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posición de imagen 6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5" name="Imagen 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7531926"/>
          </a:xfrm>
          <a:prstGeom prst="rect">
            <a:avLst/>
          </a:prstGeom>
        </p:spPr>
      </p:pic>
      <p:sp>
        <p:nvSpPr>
          <p:cNvPr id="9" name="Titel 1"/>
          <p:cNvSpPr txBox="1">
            <a:spLocks/>
          </p:cNvSpPr>
          <p:nvPr/>
        </p:nvSpPr>
        <p:spPr>
          <a:xfrm>
            <a:off x="2593975" y="2828893"/>
            <a:ext cx="7341129" cy="103631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effectLst/>
        </p:spPr>
        <p:txBody>
          <a:bodyPr vert="horz" lIns="0" tIns="0" rIns="0" bIns="0" rtlCol="0" anchor="ctr" anchorCtr="0">
            <a:noAutofit/>
          </a:bodyPr>
          <a:lstStyle>
            <a:lvl1pPr algn="ctr" defTabSz="914318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 spc="300" baseline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mtClean="0"/>
              <a:t>Firmware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Firmware Design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grpSp>
        <p:nvGrpSpPr>
          <p:cNvPr id="46" name="Grupo 45"/>
          <p:cNvGrpSpPr/>
          <p:nvPr/>
        </p:nvGrpSpPr>
        <p:grpSpPr>
          <a:xfrm>
            <a:off x="5138893" y="1335892"/>
            <a:ext cx="1915428" cy="4395537"/>
            <a:chOff x="991401" y="1568918"/>
            <a:chExt cx="1915428" cy="4395537"/>
          </a:xfrm>
        </p:grpSpPr>
        <p:sp>
          <p:nvSpPr>
            <p:cNvPr id="8" name="Rectángulo redondeado 7"/>
            <p:cNvSpPr/>
            <p:nvPr/>
          </p:nvSpPr>
          <p:spPr>
            <a:xfrm>
              <a:off x="991402" y="1568918"/>
              <a:ext cx="1915427" cy="1087655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System feature definition</a:t>
              </a:r>
              <a:endParaRPr lang="es-ES" dirty="0"/>
            </a:p>
          </p:txBody>
        </p:sp>
        <p:sp>
          <p:nvSpPr>
            <p:cNvPr id="17" name="Rectángulo redondeado 16"/>
            <p:cNvSpPr/>
            <p:nvPr/>
          </p:nvSpPr>
          <p:spPr>
            <a:xfrm>
              <a:off x="991401" y="3222859"/>
              <a:ext cx="1915427" cy="1087655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High level design</a:t>
              </a:r>
            </a:p>
          </p:txBody>
        </p:sp>
        <p:sp>
          <p:nvSpPr>
            <p:cNvPr id="20" name="Flecha abajo 19"/>
            <p:cNvSpPr/>
            <p:nvPr/>
          </p:nvSpPr>
          <p:spPr>
            <a:xfrm>
              <a:off x="1749389" y="4310514"/>
              <a:ext cx="399450" cy="566286"/>
            </a:xfrm>
            <a:prstGeom prst="downArrow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Flecha abajo 21"/>
            <p:cNvSpPr/>
            <p:nvPr/>
          </p:nvSpPr>
          <p:spPr>
            <a:xfrm>
              <a:off x="1749389" y="2664109"/>
              <a:ext cx="399450" cy="551214"/>
            </a:xfrm>
            <a:prstGeom prst="downArrow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Rectángulo redondeado 18"/>
            <p:cNvSpPr/>
            <p:nvPr/>
          </p:nvSpPr>
          <p:spPr>
            <a:xfrm>
              <a:off x="991402" y="4876800"/>
              <a:ext cx="1915427" cy="1087655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ES" dirty="0" err="1" smtClean="0"/>
                <a:t>Low</a:t>
              </a:r>
              <a:r>
                <a:rPr lang="es-ES" dirty="0" smtClean="0"/>
                <a:t> level design</a:t>
              </a:r>
              <a:endParaRPr lang="es-ES" b="1" dirty="0"/>
            </a:p>
          </p:txBody>
        </p:sp>
      </p:grpSp>
      <p:sp>
        <p:nvSpPr>
          <p:cNvPr id="23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268565" y="2366054"/>
            <a:ext cx="472958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Modular design</a:t>
            </a:r>
          </a:p>
          <a:p>
            <a:endParaRPr lang="de-DE" sz="2000" b="1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Allows collaboration between several developers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Increases scalability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Increases reliability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Allows code reusability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45" name="Imagen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299" y="2006600"/>
            <a:ext cx="3849341" cy="351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736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High level design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23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5166335" y="1702234"/>
            <a:ext cx="636373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For every software module</a:t>
            </a:r>
          </a:p>
          <a:p>
            <a:endParaRPr lang="de-DE" sz="2000" b="1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What is its goal? </a:t>
            </a:r>
          </a:p>
          <a:p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When should the task be performed?</a:t>
            </a:r>
          </a:p>
          <a:p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How will it interact with other modules?</a:t>
            </a:r>
          </a:p>
          <a:p>
            <a:endParaRPr lang="de-DE" sz="2000" spc="300" dirty="0" smtClean="0"/>
          </a:p>
          <a:p>
            <a:r>
              <a:rPr lang="de-DE" sz="2000" b="1" spc="300" dirty="0" smtClean="0"/>
              <a:t>Goal</a:t>
            </a:r>
          </a:p>
          <a:p>
            <a:endParaRPr lang="de-DE" sz="2000" b="1" spc="300" dirty="0"/>
          </a:p>
          <a:p>
            <a:r>
              <a:rPr lang="de-DE" sz="2000" spc="300" dirty="0" smtClean="0"/>
              <a:t>Understand the big picture of the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388" y="1769781"/>
            <a:ext cx="3074936" cy="440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561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Low level design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23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5547621" y="2006600"/>
            <a:ext cx="636373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For every software module</a:t>
            </a:r>
          </a:p>
          <a:p>
            <a:endParaRPr lang="de-DE" sz="2000" b="1" spc="300" dirty="0" smtClean="0"/>
          </a:p>
          <a:p>
            <a:r>
              <a:rPr lang="de-DE" sz="2000" spc="300" dirty="0" smtClean="0"/>
              <a:t>Detailed explanation of how is the task performed, including suggested data types, algorithms or techniques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r>
              <a:rPr lang="de-DE" sz="2000" b="1" spc="300" dirty="0" smtClean="0"/>
              <a:t>Goal</a:t>
            </a:r>
          </a:p>
          <a:p>
            <a:endParaRPr lang="de-DE" sz="2000" b="1" spc="300" dirty="0"/>
          </a:p>
          <a:p>
            <a:r>
              <a:rPr lang="de-DE" sz="2000" spc="300" dirty="0" smtClean="0"/>
              <a:t>Find technical limitations of the system, speed up the development phase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2069367"/>
            <a:ext cx="5088467" cy="420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5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Timing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23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5692000" y="2880452"/>
            <a:ext cx="63637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Real time system:</a:t>
            </a:r>
            <a:r>
              <a:rPr lang="de-DE" sz="2000" b="1" spc="300" dirty="0" smtClean="0">
                <a:sym typeface="Wingdings" panose="05000000000000000000" pitchFamily="2" charset="2"/>
              </a:rPr>
              <a:t> Time constraints</a:t>
            </a:r>
            <a:endParaRPr lang="de-DE" sz="2000" b="1" spc="300" dirty="0" smtClean="0"/>
          </a:p>
          <a:p>
            <a:endParaRPr lang="de-DE" sz="2000" b="1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Motor control: calculation of new duty cycle every switching period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Other modules </a:t>
            </a:r>
            <a:r>
              <a:rPr lang="de-DE" sz="2000" spc="300" dirty="0" smtClean="0">
                <a:sym typeface="Wingdings" panose="05000000000000000000" pitchFamily="2" charset="2"/>
              </a:rPr>
              <a:t> Scheduler</a:t>
            </a: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32" y="1681045"/>
            <a:ext cx="4740274" cy="445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72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grpSp>
        <p:nvGrpSpPr>
          <p:cNvPr id="7" name="Grupo 6"/>
          <p:cNvGrpSpPr/>
          <p:nvPr/>
        </p:nvGrpSpPr>
        <p:grpSpPr>
          <a:xfrm>
            <a:off x="3834323" y="1465936"/>
            <a:ext cx="4789911" cy="4176109"/>
            <a:chOff x="4171209" y="1435233"/>
            <a:chExt cx="4789911" cy="4176109"/>
          </a:xfrm>
        </p:grpSpPr>
        <p:sp>
          <p:nvSpPr>
            <p:cNvPr id="4" name="Rectángulo redondeado 3"/>
            <p:cNvSpPr/>
            <p:nvPr/>
          </p:nvSpPr>
          <p:spPr>
            <a:xfrm>
              <a:off x="4171209" y="1435233"/>
              <a:ext cx="4789911" cy="1148180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3" name="Textfeld 10">
              <a:extLst>
                <a:ext uri="{FF2B5EF4-FFF2-40B4-BE49-F238E27FC236}">
                  <a16:creationId xmlns:a16="http://schemas.microsoft.com/office/drawing/2014/main" id="{64B0EBCF-33A8-460F-8091-21A15438BF1D}"/>
                </a:ext>
              </a:extLst>
            </p:cNvPr>
            <p:cNvSpPr txBox="1"/>
            <p:nvPr/>
          </p:nvSpPr>
          <p:spPr>
            <a:xfrm flipH="1">
              <a:off x="4267462" y="1517914"/>
              <a:ext cx="4693658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i="1" spc="300" dirty="0" smtClean="0"/>
                <a:t>System are those modules which provide a framework for other modules</a:t>
              </a:r>
              <a:endParaRPr lang="de-DE" sz="2000" i="1" spc="300" dirty="0" smtClean="0"/>
            </a:p>
            <a:p>
              <a:endParaRPr lang="de-DE" sz="2000" spc="3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/>
            </a:p>
          </p:txBody>
        </p:sp>
      </p:grpSp>
      <p:sp>
        <p:nvSpPr>
          <p:cNvPr id="8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2390532" y="2825889"/>
            <a:ext cx="850526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1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1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spc="300" dirty="0" smtClean="0"/>
              <a:t>System Manager </a:t>
            </a:r>
            <a:r>
              <a:rPr lang="de-DE" sz="2000" spc="300" dirty="0" smtClean="0"/>
              <a:t>		</a:t>
            </a:r>
            <a:r>
              <a:rPr lang="de-DE" sz="2000" spc="300" dirty="0" smtClean="0">
                <a:sym typeface="Wingdings" panose="05000000000000000000" pitchFamily="2" charset="2"/>
              </a:rPr>
              <a:t>System supervision</a:t>
            </a: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spc="300" dirty="0" smtClean="0"/>
              <a:t>Scheduler</a:t>
            </a:r>
            <a:r>
              <a:rPr lang="de-DE" sz="2000" spc="300" dirty="0" smtClean="0"/>
              <a:t>			Task timing framework</a:t>
            </a:r>
          </a:p>
          <a:p>
            <a:pPr lvl="1"/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b="1" spc="300" dirty="0" smtClean="0"/>
              <a:t>Logger</a:t>
            </a:r>
            <a:r>
              <a:rPr lang="de-DE" sz="2000" spc="300" dirty="0" smtClean="0"/>
              <a:t>				Debugging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sp>
        <p:nvSpPr>
          <p:cNvPr id="11" name="Pfeil: nach rechts 3">
            <a:extLst>
              <a:ext uri="{FF2B5EF4-FFF2-40B4-BE49-F238E27FC236}">
                <a16:creationId xmlns:a16="http://schemas.microsoft.com/office/drawing/2014/main" id="{E0090DC6-A346-4F74-9EBF-A4947A66A3BA}"/>
              </a:ext>
            </a:extLst>
          </p:cNvPr>
          <p:cNvSpPr/>
          <p:nvPr/>
        </p:nvSpPr>
        <p:spPr>
          <a:xfrm>
            <a:off x="5878303" y="3761004"/>
            <a:ext cx="527901" cy="35820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feil: nach rechts 3">
            <a:extLst>
              <a:ext uri="{FF2B5EF4-FFF2-40B4-BE49-F238E27FC236}">
                <a16:creationId xmlns:a16="http://schemas.microsoft.com/office/drawing/2014/main" id="{E0090DC6-A346-4F74-9EBF-A4947A66A3BA}"/>
              </a:ext>
            </a:extLst>
          </p:cNvPr>
          <p:cNvSpPr/>
          <p:nvPr/>
        </p:nvSpPr>
        <p:spPr>
          <a:xfrm>
            <a:off x="5878303" y="4361685"/>
            <a:ext cx="527901" cy="35820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feil: nach rechts 3">
            <a:extLst>
              <a:ext uri="{FF2B5EF4-FFF2-40B4-BE49-F238E27FC236}">
                <a16:creationId xmlns:a16="http://schemas.microsoft.com/office/drawing/2014/main" id="{E0090DC6-A346-4F74-9EBF-A4947A66A3BA}"/>
              </a:ext>
            </a:extLst>
          </p:cNvPr>
          <p:cNvSpPr/>
          <p:nvPr/>
        </p:nvSpPr>
        <p:spPr>
          <a:xfrm>
            <a:off x="5878303" y="4962366"/>
            <a:ext cx="527901" cy="35820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85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System manager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0" y="1578479"/>
            <a:ext cx="5088467" cy="4200965"/>
          </a:xfrm>
          <a:prstGeom prst="rect">
            <a:avLst/>
          </a:prstGeom>
        </p:spPr>
      </p:pic>
      <p:sp>
        <p:nvSpPr>
          <p:cNvPr id="17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6565165" y="2504025"/>
            <a:ext cx="57423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smtClean="0"/>
              <a:t>Features</a:t>
            </a:r>
            <a:endParaRPr lang="de-DE" sz="2000" b="1" spc="300" dirty="0" smtClean="0"/>
          </a:p>
          <a:p>
            <a:endParaRPr lang="de-DE" sz="2000" b="1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System status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smtClean="0"/>
              <a:t>User interaction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</p:spTree>
    <p:extLst>
      <p:ext uri="{BB962C8B-B14F-4D97-AF65-F5344CB8AC3E}">
        <p14:creationId xmlns:p14="http://schemas.microsoft.com/office/powerpoint/2010/main" val="2800157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464</TotalTime>
  <Words>211</Words>
  <Application>Microsoft Office PowerPoint</Application>
  <PresentationFormat>Panorámica</PresentationFormat>
  <Paragraphs>144</Paragraphs>
  <Slides>10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Montserrat Medium</vt:lpstr>
      <vt:lpstr>Wingdings</vt:lpstr>
      <vt:lpstr>AAU PowerPoint</vt:lpstr>
      <vt:lpstr>DC-DC Converter for PV Module Integration</vt:lpstr>
      <vt:lpstr>CONTENT</vt:lpstr>
      <vt:lpstr>Presentación de PowerPoint</vt:lpstr>
      <vt:lpstr>Firmware Design</vt:lpstr>
      <vt:lpstr>High level design</vt:lpstr>
      <vt:lpstr>Low level design</vt:lpstr>
      <vt:lpstr>Timing</vt:lpstr>
      <vt:lpstr>System</vt:lpstr>
      <vt:lpstr>System manager</vt:lpstr>
      <vt:lpstr>User interface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Nicolas Murguizur</cp:lastModifiedBy>
  <cp:revision>545</cp:revision>
  <cp:lastPrinted>2019-01-10T14:45:54Z</cp:lastPrinted>
  <dcterms:created xsi:type="dcterms:W3CDTF">2016-11-10T06:07:03Z</dcterms:created>
  <dcterms:modified xsi:type="dcterms:W3CDTF">2019-06-16T21:27:35Z</dcterms:modified>
</cp:coreProperties>
</file>